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 snapToObjects="1">
      <p:cViewPr varScale="1">
        <p:scale>
          <a:sx n="100" d="100"/>
          <a:sy n="100" d="100"/>
        </p:scale>
        <p:origin x="77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7/21/26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2743200"/>
            <a:ext cx="914400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200" b="1">
                <a:solidFill>
                  <a:srgbClr val="232F3E"/>
                </a:solidFill>
              </a:defRPr>
            </a:pPr>
            <a:r>
              <a:t>AWS Transform VMware Migration Architecture</a:t>
            </a:r>
          </a:p>
          <a:p>
            <a:pPr algn="ctr">
              <a:defRPr sz="1800">
                <a:solidFill>
                  <a:srgbClr val="5A6C86"/>
                </a:solidFill>
              </a:defRPr>
            </a:pPr>
            <a:r>
              <a:t>Architecture Diagram Source File</a:t>
            </a:r>
          </a:p>
          <a:p>
            <a:br/>
            <a:r>
              <a:t>Diagram: aws-transform-vmware-migration.drawio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82880"/>
            <a:ext cx="137160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/>
            </a:pPr>
            <a:r>
              <a:t>Migration Architecture Flow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914400"/>
            <a:ext cx="1280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ED7100"/>
                </a:solidFill>
              </a:defRPr>
            </a:pPr>
            <a:r>
              <a:t>1. Workspace Setup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80160"/>
            <a:ext cx="12344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/>
            </a:pPr>
            <a:r>
              <a:t>AWS Transform provides a collaborative web workspace for managing the migration job through a chat-based interface.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280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ED7100"/>
                </a:solidFill>
              </a:defRPr>
            </a:pPr>
            <a:r>
              <a:t>2. Discovery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468879"/>
            <a:ext cx="12344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/>
            </a:pPr>
            <a:r>
              <a:t>Discovery data is collected from on-premises VMware using Agentless Collector and stored in the Discovery Account.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291839"/>
            <a:ext cx="1280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ED7100"/>
                </a:solidFill>
              </a:defRPr>
            </a:pPr>
            <a:r>
              <a:t>3. AI Planning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3657599"/>
            <a:ext cx="12344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/>
            </a:pPr>
            <a:r>
              <a:t>AWS Transform uses AI to convert VMware network config into Amazon VPC architecture with application grouping and wave assignments.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480559"/>
            <a:ext cx="1280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ED7100"/>
                </a:solidFill>
              </a:defRPr>
            </a:pPr>
            <a:r>
              <a:t>4. Replication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4846320"/>
            <a:ext cx="12344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/>
            </a:pPr>
            <a:r>
              <a:t>AWS Replication Agents continuously replicate block-level data to staging area replication servers in the Target Account.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5669280"/>
            <a:ext cx="128016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400" b="1">
                <a:solidFill>
                  <a:srgbClr val="ED7100"/>
                </a:solidFill>
              </a:defRPr>
            </a:pPr>
            <a:r>
              <a:t>5. Test &amp; Cutover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6035040"/>
            <a:ext cx="123444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/>
            </a:pPr>
            <a:r>
              <a:t>AWS Transform MGN launches Amazon EC2 instances from replicated data in the target VPC.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82880"/>
            <a:ext cx="137160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/>
            </a:pPr>
            <a:r>
              <a:t>Source → Target Technology Stack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731520" y="914400"/>
            <a:ext cx="5943600" cy="548640"/>
          </a:xfrm>
          <a:prstGeom prst="roundRect">
            <a:avLst/>
          </a:prstGeom>
          <a:solidFill>
            <a:srgbClr val="5A6C8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1">
                <a:solidFill>
                  <a:srgbClr val="FFFFFF"/>
                </a:solidFill>
              </a:defRPr>
            </a:pPr>
            <a:r>
              <a:t>Source (VMware On-Premises)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ESXi Hosts + vCenter Server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21031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Windows/Linux VMs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5603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vSwitches / Port Groups / Distributed Switches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0175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VMFS / vSAN / NFS Datastores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0" y="914400"/>
            <a:ext cx="5943600" cy="548640"/>
          </a:xfrm>
          <a:prstGeom prst="roundRect">
            <a:avLst/>
          </a:prstGeom>
          <a:solidFill>
            <a:srgbClr val="ED71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 b="1">
                <a:solidFill>
                  <a:srgbClr val="FFFFFF"/>
                </a:solidFill>
              </a:defRPr>
            </a:pPr>
            <a:r>
              <a:t>Target (AWS Cloud)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55279" y="16459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Amazon EC2 Instances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55279" y="21031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Amazon VPC + Subnets + Security Groups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79" y="25603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Amazon EBS (Persistent Block Storage)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79" y="30175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AWS Transform MGN (Replication &amp; Rehosting)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5279" y="34747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AWS Transform (AI Orchestration)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955279" y="39319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AWS Systems Manager (Connector Mgmt)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5279" y="4389120"/>
            <a:ext cx="548640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/>
            </a:pPr>
            <a:r>
              <a:t>• AWS Secrets Manager (Credentials)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6858000" y="2743200"/>
            <a:ext cx="731520" cy="457200"/>
          </a:xfrm>
          <a:prstGeom prst="rightArrow">
            <a:avLst/>
          </a:prstGeom>
          <a:solidFill>
            <a:srgbClr val="01A88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D9FE60-2C44-938F-74B2-551EC5EFC1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21" y="0"/>
            <a:ext cx="14637721" cy="82254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Metadata/LabelInfo.xml><?xml version="1.0" encoding="utf-8"?>
<clbl:labelList xmlns:clbl="http://schemas.microsoft.com/office/2020/mipLabelMetadata">
  <clbl:label id="{98065023-a506-47de-8e1d-aea5498cc974}" enabled="1" method="Privileged" siteId="{c7d1b6e9-1447-457b-9223-ac25df4941bf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215</Words>
  <Application>Microsoft Macintosh PowerPoint</Application>
  <PresentationFormat>Custom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Deepak Kumar</cp:lastModifiedBy>
  <cp:revision>4</cp:revision>
  <dcterms:created xsi:type="dcterms:W3CDTF">2013-01-27T09:14:16Z</dcterms:created>
  <dcterms:modified xsi:type="dcterms:W3CDTF">2026-07-21T16:20:09Z</dcterms:modified>
  <cp:category/>
</cp:coreProperties>
</file>